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38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4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7EE1-5C22-4C4F-9D2F-315A80E2E3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0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B107-A2AD-4011-9C52-8847A01ED8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75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3C82-5515-4CEF-A64F-A31343772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14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AC3A-3FBF-4051-A819-68B305C7B9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98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79C0-642B-4259-9F3C-652EB4380E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53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481B-5D7B-410B-810A-EC7F59C3752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490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1258-AB2E-48B2-BA53-BCAAD9B133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06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D2B7-A150-4AEA-B05C-E9B0183265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3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743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8D43-23B8-4C46-BB61-C0C3E07E0C5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5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4C5A-8D35-44ED-95B2-ACABE62B54C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79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6531-2B18-4F64-B643-C002C5DEFC2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3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5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94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35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1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3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72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62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3FF6-9BFE-44E2-9387-4770348E92F3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599B-8118-4696-B50D-8C7F9A02E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88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15000" t="-10000" r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AB8A0-2BB6-4E19-B5C5-B10DDF719C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1E14-1733-40A5-B27E-8DF1CB21CF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0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536541" y="6492875"/>
            <a:ext cx="648072" cy="365125"/>
          </a:xfrm>
        </p:spPr>
        <p:txBody>
          <a:bodyPr/>
          <a:lstStyle/>
          <a:p>
            <a:pPr algn="l"/>
            <a:fld id="{3C8C1E14-1733-40A5-B27E-8DF1CB21CFA2}" type="slidenum">
              <a:rPr lang="ru-RU" sz="1600" smtClean="0">
                <a:solidFill>
                  <a:srgbClr val="5B9BD5">
                    <a:lumMod val="50000"/>
                  </a:srgbClr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pPr algn="l"/>
              <a:t>1</a:t>
            </a:fld>
            <a:endParaRPr lang="ru-RU" dirty="0">
              <a:solidFill>
                <a:srgbClr val="5B9BD5">
                  <a:lumMod val="50000"/>
                </a:srgbClr>
              </a:solidFill>
              <a:latin typeface="Arial Narrow" panose="020B0606020202030204" pitchFamily="34" charset="0"/>
              <a:ea typeface="PT Sans" panose="020B0503020203020204" pitchFamily="34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28" y="0"/>
            <a:ext cx="8160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2250" algn="l"/>
              </a:tabLst>
            </a:pPr>
            <a:r>
              <a:rPr lang="ru-RU" sz="2800" b="1" dirty="0">
                <a:solidFill>
                  <a:srgbClr val="E7E6E6">
                    <a:lumMod val="50000"/>
                  </a:srgbClr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Результаты проектной деятельности за </a:t>
            </a:r>
            <a:r>
              <a:rPr lang="ru-RU" sz="2800" b="1" dirty="0">
                <a:solidFill>
                  <a:srgbClr val="E7E6E6">
                    <a:lumMod val="50000"/>
                  </a:srgbClr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2019 </a:t>
            </a:r>
            <a:r>
              <a:rPr lang="ru-RU" sz="2800" b="1" dirty="0">
                <a:solidFill>
                  <a:srgbClr val="E7E6E6">
                    <a:lumMod val="50000"/>
                  </a:srgbClr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год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135559" y="1628800"/>
            <a:ext cx="10056441" cy="1080000"/>
            <a:chOff x="1439928" y="3312000"/>
            <a:chExt cx="10056441" cy="10800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4" name="TextBox 23"/>
            <p:cNvSpPr txBox="1">
              <a:spLocks/>
            </p:cNvSpPr>
            <p:nvPr/>
          </p:nvSpPr>
          <p:spPr>
            <a:xfrm>
              <a:off x="7968209" y="3312000"/>
              <a:ext cx="3528160" cy="1080000"/>
            </a:xfrm>
            <a:custGeom>
              <a:avLst/>
              <a:gdLst>
                <a:gd name="connsiteX0" fmla="*/ 0 w 3204000"/>
                <a:gd name="connsiteY0" fmla="*/ 0 h 1080000"/>
                <a:gd name="connsiteX1" fmla="*/ 2935307 w 3204000"/>
                <a:gd name="connsiteY1" fmla="*/ 0 h 1080000"/>
                <a:gd name="connsiteX2" fmla="*/ 3204000 w 3204000"/>
                <a:gd name="connsiteY2" fmla="*/ 540000 h 1080000"/>
                <a:gd name="connsiteX3" fmla="*/ 2935307 w 3204000"/>
                <a:gd name="connsiteY3" fmla="*/ 1080000 h 1080000"/>
                <a:gd name="connsiteX4" fmla="*/ 0 w 3204000"/>
                <a:gd name="connsiteY4" fmla="*/ 1080000 h 1080000"/>
                <a:gd name="connsiteX5" fmla="*/ 268693 w 3204000"/>
                <a:gd name="connsiteY5" fmla="*/ 540000 h 1080000"/>
                <a:gd name="connsiteX6" fmla="*/ 0 w 3204000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204000 w 3508063"/>
                <a:gd name="connsiteY2" fmla="*/ 540000 h 1080000"/>
                <a:gd name="connsiteX3" fmla="*/ 3508063 w 3508063"/>
                <a:gd name="connsiteY3" fmla="*/ 1080000 h 1080000"/>
                <a:gd name="connsiteX4" fmla="*/ 0 w 3508063"/>
                <a:gd name="connsiteY4" fmla="*/ 1080000 h 1080000"/>
                <a:gd name="connsiteX5" fmla="*/ 268693 w 3508063"/>
                <a:gd name="connsiteY5" fmla="*/ 540000 h 1080000"/>
                <a:gd name="connsiteX6" fmla="*/ 0 w 3508063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508063 w 3508063"/>
                <a:gd name="connsiteY2" fmla="*/ 1080000 h 1080000"/>
                <a:gd name="connsiteX3" fmla="*/ 0 w 3508063"/>
                <a:gd name="connsiteY3" fmla="*/ 1080000 h 1080000"/>
                <a:gd name="connsiteX4" fmla="*/ 268693 w 3508063"/>
                <a:gd name="connsiteY4" fmla="*/ 540000 h 1080000"/>
                <a:gd name="connsiteX5" fmla="*/ 0 w 3508063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28160" h="1080000">
                  <a:moveTo>
                    <a:pt x="0" y="0"/>
                  </a:moveTo>
                  <a:lnTo>
                    <a:pt x="2935307" y="0"/>
                  </a:lnTo>
                  <a:lnTo>
                    <a:pt x="3528160" y="1080000"/>
                  </a:lnTo>
                  <a:lnTo>
                    <a:pt x="0" y="1080000"/>
                  </a:lnTo>
                  <a:lnTo>
                    <a:pt x="268693" y="54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4472C4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переходящие – 7</a:t>
              </a: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4472C4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новые – </a:t>
              </a:r>
              <a:r>
                <a:rPr lang="ru-RU" sz="1600" cap="all" spc="100" dirty="0">
                  <a:solidFill>
                    <a:srgbClr val="4472C4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3</a:t>
              </a:r>
              <a:endParaRPr lang="ru-RU" sz="1600" cap="all" spc="10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4472C4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реализовано – </a:t>
              </a:r>
              <a:r>
                <a:rPr lang="ru-RU" sz="1600" cap="all" spc="100" dirty="0">
                  <a:solidFill>
                    <a:srgbClr val="4472C4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6</a:t>
              </a:r>
              <a:endParaRPr lang="ru-RU" sz="1600" cap="all" spc="10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76208" y="3312000"/>
              <a:ext cx="1800000" cy="1080000"/>
            </a:xfrm>
            <a:prstGeom prst="chevron">
              <a:avLst>
                <a:gd name="adj" fmla="val 24879"/>
              </a:avLst>
            </a:prstGeom>
            <a:grp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ru-RU" sz="4400" b="1" dirty="0">
                  <a:solidFill>
                    <a:srgbClr val="4472C4">
                      <a:lumMod val="50000"/>
                    </a:srgbClr>
                  </a:solidFill>
                  <a:latin typeface="Arial Narrow" panose="020B0606020202030204" pitchFamily="34" charset="0"/>
                  <a:ea typeface="PT Sans" panose="020B0503020203020204" pitchFamily="34" charset="-52"/>
                </a:rPr>
                <a:t>10</a:t>
              </a:r>
              <a:endParaRPr lang="ru-RU" sz="4400" b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ea typeface="PT Sans" panose="020B0503020203020204" pitchFamily="34" charset="-52"/>
              </a:endParaRPr>
            </a:p>
          </p:txBody>
        </p:sp>
        <p:sp>
          <p:nvSpPr>
            <p:cNvPr id="26" name="TextBox 25"/>
            <p:cNvSpPr txBox="1">
              <a:spLocks/>
            </p:cNvSpPr>
            <p:nvPr/>
          </p:nvSpPr>
          <p:spPr>
            <a:xfrm>
              <a:off x="1439928" y="3312000"/>
              <a:ext cx="4946471" cy="1080000"/>
            </a:xfrm>
            <a:custGeom>
              <a:avLst/>
              <a:gdLst>
                <a:gd name="connsiteX0" fmla="*/ 0 w 5400000"/>
                <a:gd name="connsiteY0" fmla="*/ 0 h 1080000"/>
                <a:gd name="connsiteX1" fmla="*/ 5131307 w 5400000"/>
                <a:gd name="connsiteY1" fmla="*/ 0 h 1080000"/>
                <a:gd name="connsiteX2" fmla="*/ 5400000 w 5400000"/>
                <a:gd name="connsiteY2" fmla="*/ 540000 h 1080000"/>
                <a:gd name="connsiteX3" fmla="*/ 5131307 w 5400000"/>
                <a:gd name="connsiteY3" fmla="*/ 1080000 h 1080000"/>
                <a:gd name="connsiteX4" fmla="*/ 0 w 5400000"/>
                <a:gd name="connsiteY4" fmla="*/ 1080000 h 1080000"/>
                <a:gd name="connsiteX5" fmla="*/ 0 w 5400000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2417" h="1080000">
                  <a:moveTo>
                    <a:pt x="0" y="0"/>
                  </a:moveTo>
                  <a:lnTo>
                    <a:pt x="5633724" y="0"/>
                  </a:lnTo>
                  <a:lnTo>
                    <a:pt x="5902417" y="540000"/>
                  </a:lnTo>
                  <a:lnTo>
                    <a:pt x="5633724" y="1080000"/>
                  </a:lnTo>
                  <a:lnTo>
                    <a:pt x="502417" y="108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2200" dirty="0">
                  <a:solidFill>
                    <a:srgbClr val="4472C4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Использование земель и управление земельными ресурсами региона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135560" y="2780928"/>
            <a:ext cx="10056440" cy="1080001"/>
            <a:chOff x="678132" y="3860574"/>
            <a:chExt cx="11297820" cy="1081692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7" name="TextBox 16"/>
            <p:cNvSpPr txBox="1">
              <a:spLocks/>
            </p:cNvSpPr>
            <p:nvPr/>
          </p:nvSpPr>
          <p:spPr>
            <a:xfrm>
              <a:off x="8039737" y="3860574"/>
              <a:ext cx="3936215" cy="1081692"/>
            </a:xfrm>
            <a:custGeom>
              <a:avLst/>
              <a:gdLst>
                <a:gd name="connsiteX0" fmla="*/ 0 w 3204000"/>
                <a:gd name="connsiteY0" fmla="*/ 0 h 1080000"/>
                <a:gd name="connsiteX1" fmla="*/ 2935307 w 3204000"/>
                <a:gd name="connsiteY1" fmla="*/ 0 h 1080000"/>
                <a:gd name="connsiteX2" fmla="*/ 3204000 w 3204000"/>
                <a:gd name="connsiteY2" fmla="*/ 540000 h 1080000"/>
                <a:gd name="connsiteX3" fmla="*/ 2935307 w 3204000"/>
                <a:gd name="connsiteY3" fmla="*/ 1080000 h 1080000"/>
                <a:gd name="connsiteX4" fmla="*/ 0 w 3204000"/>
                <a:gd name="connsiteY4" fmla="*/ 1080000 h 1080000"/>
                <a:gd name="connsiteX5" fmla="*/ 268693 w 3204000"/>
                <a:gd name="connsiteY5" fmla="*/ 540000 h 1080000"/>
                <a:gd name="connsiteX6" fmla="*/ 0 w 3204000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204000 w 3508063"/>
                <a:gd name="connsiteY2" fmla="*/ 540000 h 1080000"/>
                <a:gd name="connsiteX3" fmla="*/ 3508063 w 3508063"/>
                <a:gd name="connsiteY3" fmla="*/ 1080000 h 1080000"/>
                <a:gd name="connsiteX4" fmla="*/ 0 w 3508063"/>
                <a:gd name="connsiteY4" fmla="*/ 1080000 h 1080000"/>
                <a:gd name="connsiteX5" fmla="*/ 268693 w 3508063"/>
                <a:gd name="connsiteY5" fmla="*/ 540000 h 1080000"/>
                <a:gd name="connsiteX6" fmla="*/ 0 w 3508063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508063 w 3508063"/>
                <a:gd name="connsiteY2" fmla="*/ 1080000 h 1080000"/>
                <a:gd name="connsiteX3" fmla="*/ 0 w 3508063"/>
                <a:gd name="connsiteY3" fmla="*/ 1080000 h 1080000"/>
                <a:gd name="connsiteX4" fmla="*/ 268693 w 3508063"/>
                <a:gd name="connsiteY4" fmla="*/ 540000 h 1080000"/>
                <a:gd name="connsiteX5" fmla="*/ 0 w 3508063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28160" h="1080000">
                  <a:moveTo>
                    <a:pt x="0" y="0"/>
                  </a:moveTo>
                  <a:lnTo>
                    <a:pt x="2935307" y="0"/>
                  </a:lnTo>
                  <a:lnTo>
                    <a:pt x="3528160" y="1080000"/>
                  </a:lnTo>
                  <a:lnTo>
                    <a:pt x="0" y="1080000"/>
                  </a:lnTo>
                  <a:lnTo>
                    <a:pt x="268693" y="54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переходящие – </a:t>
              </a:r>
              <a:r>
                <a:rPr lang="ru-RU" sz="1600" cap="all" spc="100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7</a:t>
              </a:r>
              <a:endParaRPr lang="ru-RU" sz="1600" cap="all" spc="100" dirty="0">
                <a:solidFill>
                  <a:srgbClr val="A5A5A5">
                    <a:lumMod val="50000"/>
                  </a:srgbClr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новые – 2</a:t>
              </a: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реализовано – 1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79112" y="3860574"/>
              <a:ext cx="1941522" cy="1081692"/>
            </a:xfrm>
            <a:prstGeom prst="chevron">
              <a:avLst>
                <a:gd name="adj" fmla="val 24879"/>
              </a:avLst>
            </a:prstGeom>
            <a:grp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ru-RU" sz="4400" b="1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" panose="020B0503020203020204" pitchFamily="34" charset="-52"/>
                </a:rPr>
                <a:t>9</a:t>
              </a:r>
            </a:p>
          </p:txBody>
        </p:sp>
        <p:sp>
          <p:nvSpPr>
            <p:cNvPr id="21" name="TextBox 20"/>
            <p:cNvSpPr txBox="1">
              <a:spLocks/>
            </p:cNvSpPr>
            <p:nvPr/>
          </p:nvSpPr>
          <p:spPr>
            <a:xfrm>
              <a:off x="678132" y="3860574"/>
              <a:ext cx="5581876" cy="1081692"/>
            </a:xfrm>
            <a:custGeom>
              <a:avLst/>
              <a:gdLst>
                <a:gd name="connsiteX0" fmla="*/ 0 w 5400000"/>
                <a:gd name="connsiteY0" fmla="*/ 0 h 1080000"/>
                <a:gd name="connsiteX1" fmla="*/ 5131307 w 5400000"/>
                <a:gd name="connsiteY1" fmla="*/ 0 h 1080000"/>
                <a:gd name="connsiteX2" fmla="*/ 5400000 w 5400000"/>
                <a:gd name="connsiteY2" fmla="*/ 540000 h 1080000"/>
                <a:gd name="connsiteX3" fmla="*/ 5131307 w 5400000"/>
                <a:gd name="connsiteY3" fmla="*/ 1080000 h 1080000"/>
                <a:gd name="connsiteX4" fmla="*/ 0 w 5400000"/>
                <a:gd name="connsiteY4" fmla="*/ 1080000 h 1080000"/>
                <a:gd name="connsiteX5" fmla="*/ 0 w 5400000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2417" h="1080000">
                  <a:moveTo>
                    <a:pt x="0" y="0"/>
                  </a:moveTo>
                  <a:lnTo>
                    <a:pt x="5633724" y="0"/>
                  </a:lnTo>
                  <a:lnTo>
                    <a:pt x="5902417" y="540000"/>
                  </a:lnTo>
                  <a:lnTo>
                    <a:pt x="5633724" y="1080000"/>
                  </a:lnTo>
                  <a:lnTo>
                    <a:pt x="502417" y="108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648000" tIns="36000" rIns="288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2200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Управление собственностью </a:t>
              </a:r>
              <a:br>
                <a:rPr lang="ru-RU" sz="2200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</a:br>
              <a:r>
                <a:rPr lang="ru-RU" sz="2200" dirty="0">
                  <a:solidFill>
                    <a:srgbClr val="A5A5A5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и регулирование имущественных отношений 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351584" y="4005064"/>
            <a:ext cx="9840415" cy="1080002"/>
            <a:chOff x="266400" y="3427849"/>
            <a:chExt cx="11242002" cy="108169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8" name="TextBox 27"/>
            <p:cNvSpPr txBox="1">
              <a:spLocks/>
            </p:cNvSpPr>
            <p:nvPr/>
          </p:nvSpPr>
          <p:spPr>
            <a:xfrm>
              <a:off x="7423387" y="3427849"/>
              <a:ext cx="4085015" cy="1081692"/>
            </a:xfrm>
            <a:custGeom>
              <a:avLst/>
              <a:gdLst>
                <a:gd name="connsiteX0" fmla="*/ 0 w 3204000"/>
                <a:gd name="connsiteY0" fmla="*/ 0 h 1080000"/>
                <a:gd name="connsiteX1" fmla="*/ 2935307 w 3204000"/>
                <a:gd name="connsiteY1" fmla="*/ 0 h 1080000"/>
                <a:gd name="connsiteX2" fmla="*/ 3204000 w 3204000"/>
                <a:gd name="connsiteY2" fmla="*/ 540000 h 1080000"/>
                <a:gd name="connsiteX3" fmla="*/ 2935307 w 3204000"/>
                <a:gd name="connsiteY3" fmla="*/ 1080000 h 1080000"/>
                <a:gd name="connsiteX4" fmla="*/ 0 w 3204000"/>
                <a:gd name="connsiteY4" fmla="*/ 1080000 h 1080000"/>
                <a:gd name="connsiteX5" fmla="*/ 268693 w 3204000"/>
                <a:gd name="connsiteY5" fmla="*/ 540000 h 1080000"/>
                <a:gd name="connsiteX6" fmla="*/ 0 w 3204000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204000 w 3508063"/>
                <a:gd name="connsiteY2" fmla="*/ 540000 h 1080000"/>
                <a:gd name="connsiteX3" fmla="*/ 3508063 w 3508063"/>
                <a:gd name="connsiteY3" fmla="*/ 1080000 h 1080000"/>
                <a:gd name="connsiteX4" fmla="*/ 0 w 3508063"/>
                <a:gd name="connsiteY4" fmla="*/ 1080000 h 1080000"/>
                <a:gd name="connsiteX5" fmla="*/ 268693 w 3508063"/>
                <a:gd name="connsiteY5" fmla="*/ 540000 h 1080000"/>
                <a:gd name="connsiteX6" fmla="*/ 0 w 3508063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508063 w 3508063"/>
                <a:gd name="connsiteY2" fmla="*/ 1080000 h 1080000"/>
                <a:gd name="connsiteX3" fmla="*/ 0 w 3508063"/>
                <a:gd name="connsiteY3" fmla="*/ 1080000 h 1080000"/>
                <a:gd name="connsiteX4" fmla="*/ 268693 w 3508063"/>
                <a:gd name="connsiteY4" fmla="*/ 540000 h 1080000"/>
                <a:gd name="connsiteX5" fmla="*/ 0 w 3508063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28160" h="1080000">
                  <a:moveTo>
                    <a:pt x="0" y="0"/>
                  </a:moveTo>
                  <a:lnTo>
                    <a:pt x="2935307" y="0"/>
                  </a:lnTo>
                  <a:lnTo>
                    <a:pt x="3528160" y="1080000"/>
                  </a:lnTo>
                  <a:lnTo>
                    <a:pt x="0" y="1080000"/>
                  </a:lnTo>
                  <a:lnTo>
                    <a:pt x="268693" y="54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переходящие – 5</a:t>
              </a: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новые – </a:t>
              </a:r>
              <a:r>
                <a:rPr lang="ru-RU" sz="1600" cap="all" spc="1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2, </a:t>
              </a: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200" cap="all" spc="1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из них </a:t>
              </a:r>
              <a:r>
                <a:rPr lang="ru-RU" sz="1600" cap="all" spc="1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запущен -1;</a:t>
              </a:r>
              <a:endParaRPr lang="ru-RU" sz="1600" cap="all" spc="100" dirty="0">
                <a:solidFill>
                  <a:srgbClr val="70AD47">
                    <a:lumMod val="50000"/>
                  </a:srgbClr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реализовано – 4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95839" y="3427849"/>
              <a:ext cx="1809813" cy="1081692"/>
            </a:xfrm>
            <a:prstGeom prst="chevron">
              <a:avLst>
                <a:gd name="adj" fmla="val 24879"/>
              </a:avLst>
            </a:prstGeom>
            <a:grp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4400" b="1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" panose="020B0503020203020204" pitchFamily="34" charset="-52"/>
                </a:rPr>
                <a:t>7</a:t>
              </a:r>
              <a:endParaRPr lang="ru-RU" sz="4400" b="1" dirty="0">
                <a:solidFill>
                  <a:srgbClr val="70AD47">
                    <a:lumMod val="50000"/>
                  </a:srgbClr>
                </a:solidFill>
                <a:latin typeface="Arial Narrow" panose="020B0606020202030204" pitchFamily="34" charset="0"/>
                <a:ea typeface="PT Sans" panose="020B0503020203020204" pitchFamily="34" charset="-52"/>
              </a:endParaRPr>
            </a:p>
          </p:txBody>
        </p:sp>
        <p:sp>
          <p:nvSpPr>
            <p:cNvPr id="30" name="TextBox 29"/>
            <p:cNvSpPr txBox="1">
              <a:spLocks/>
            </p:cNvSpPr>
            <p:nvPr/>
          </p:nvSpPr>
          <p:spPr>
            <a:xfrm>
              <a:off x="266400" y="3427850"/>
              <a:ext cx="5511703" cy="1081692"/>
            </a:xfrm>
            <a:custGeom>
              <a:avLst/>
              <a:gdLst>
                <a:gd name="connsiteX0" fmla="*/ 0 w 5400000"/>
                <a:gd name="connsiteY0" fmla="*/ 0 h 1080000"/>
                <a:gd name="connsiteX1" fmla="*/ 5131307 w 5400000"/>
                <a:gd name="connsiteY1" fmla="*/ 0 h 1080000"/>
                <a:gd name="connsiteX2" fmla="*/ 5400000 w 5400000"/>
                <a:gd name="connsiteY2" fmla="*/ 540000 h 1080000"/>
                <a:gd name="connsiteX3" fmla="*/ 5131307 w 5400000"/>
                <a:gd name="connsiteY3" fmla="*/ 1080000 h 1080000"/>
                <a:gd name="connsiteX4" fmla="*/ 0 w 5400000"/>
                <a:gd name="connsiteY4" fmla="*/ 1080000 h 1080000"/>
                <a:gd name="connsiteX5" fmla="*/ 0 w 5400000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2417" h="1080000">
                  <a:moveTo>
                    <a:pt x="0" y="0"/>
                  </a:moveTo>
                  <a:lnTo>
                    <a:pt x="5633724" y="0"/>
                  </a:lnTo>
                  <a:lnTo>
                    <a:pt x="5902417" y="540000"/>
                  </a:lnTo>
                  <a:lnTo>
                    <a:pt x="5633724" y="1080000"/>
                  </a:lnTo>
                  <a:lnTo>
                    <a:pt x="502417" y="108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22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Кадастр, регистрация</a:t>
              </a:r>
              <a:br>
                <a:rPr lang="ru-RU" sz="22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</a:br>
              <a:r>
                <a:rPr lang="ru-RU" sz="2200" dirty="0">
                  <a:solidFill>
                    <a:srgbClr val="70AD47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и налогообложение недвижимости 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351584" y="5229200"/>
            <a:ext cx="9840416" cy="1080122"/>
            <a:chOff x="631544" y="3716331"/>
            <a:chExt cx="11516930" cy="108181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2" name="TextBox 31"/>
            <p:cNvSpPr txBox="1">
              <a:spLocks/>
            </p:cNvSpPr>
            <p:nvPr/>
          </p:nvSpPr>
          <p:spPr>
            <a:xfrm>
              <a:off x="8047834" y="3716331"/>
              <a:ext cx="4100640" cy="1081813"/>
            </a:xfrm>
            <a:custGeom>
              <a:avLst/>
              <a:gdLst>
                <a:gd name="connsiteX0" fmla="*/ 0 w 3204000"/>
                <a:gd name="connsiteY0" fmla="*/ 0 h 1080000"/>
                <a:gd name="connsiteX1" fmla="*/ 2935307 w 3204000"/>
                <a:gd name="connsiteY1" fmla="*/ 0 h 1080000"/>
                <a:gd name="connsiteX2" fmla="*/ 3204000 w 3204000"/>
                <a:gd name="connsiteY2" fmla="*/ 540000 h 1080000"/>
                <a:gd name="connsiteX3" fmla="*/ 2935307 w 3204000"/>
                <a:gd name="connsiteY3" fmla="*/ 1080000 h 1080000"/>
                <a:gd name="connsiteX4" fmla="*/ 0 w 3204000"/>
                <a:gd name="connsiteY4" fmla="*/ 1080000 h 1080000"/>
                <a:gd name="connsiteX5" fmla="*/ 268693 w 3204000"/>
                <a:gd name="connsiteY5" fmla="*/ 540000 h 1080000"/>
                <a:gd name="connsiteX6" fmla="*/ 0 w 3204000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204000 w 3508063"/>
                <a:gd name="connsiteY2" fmla="*/ 540000 h 1080000"/>
                <a:gd name="connsiteX3" fmla="*/ 3508063 w 3508063"/>
                <a:gd name="connsiteY3" fmla="*/ 1080000 h 1080000"/>
                <a:gd name="connsiteX4" fmla="*/ 0 w 3508063"/>
                <a:gd name="connsiteY4" fmla="*/ 1080000 h 1080000"/>
                <a:gd name="connsiteX5" fmla="*/ 268693 w 3508063"/>
                <a:gd name="connsiteY5" fmla="*/ 540000 h 1080000"/>
                <a:gd name="connsiteX6" fmla="*/ 0 w 3508063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508063 w 3508063"/>
                <a:gd name="connsiteY2" fmla="*/ 1080000 h 1080000"/>
                <a:gd name="connsiteX3" fmla="*/ 0 w 3508063"/>
                <a:gd name="connsiteY3" fmla="*/ 1080000 h 1080000"/>
                <a:gd name="connsiteX4" fmla="*/ 268693 w 3508063"/>
                <a:gd name="connsiteY4" fmla="*/ 540000 h 1080000"/>
                <a:gd name="connsiteX5" fmla="*/ 0 w 3508063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28160" h="1080000">
                  <a:moveTo>
                    <a:pt x="0" y="0"/>
                  </a:moveTo>
                  <a:lnTo>
                    <a:pt x="2935307" y="0"/>
                  </a:lnTo>
                  <a:lnTo>
                    <a:pt x="3528160" y="1080000"/>
                  </a:lnTo>
                  <a:lnTo>
                    <a:pt x="0" y="1080000"/>
                  </a:lnTo>
                  <a:lnTo>
                    <a:pt x="268693" y="54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FFC000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переходящие – 7</a:t>
              </a: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FFC000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новые – </a:t>
              </a:r>
              <a:r>
                <a:rPr lang="ru-RU" sz="1600" cap="all" spc="100" dirty="0">
                  <a:solidFill>
                    <a:srgbClr val="FFC000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17 (бережливые)</a:t>
              </a:r>
              <a:endParaRPr lang="ru-RU" sz="1600" cap="all" spc="100" dirty="0">
                <a:solidFill>
                  <a:srgbClr val="FFC000">
                    <a:lumMod val="50000"/>
                  </a:srgbClr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srgbClr val="FFC000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реализовано – </a:t>
              </a:r>
              <a:r>
                <a:rPr lang="ru-RU" sz="1600" cap="all" spc="100" dirty="0">
                  <a:solidFill>
                    <a:srgbClr val="FFC000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15</a:t>
              </a:r>
              <a:endParaRPr lang="ru-RU" sz="1600" cap="all" spc="100" dirty="0">
                <a:solidFill>
                  <a:srgbClr val="FFC000">
                    <a:lumMod val="50000"/>
                  </a:srgbClr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78037" y="3716331"/>
              <a:ext cx="1854072" cy="1081692"/>
            </a:xfrm>
            <a:prstGeom prst="chevron">
              <a:avLst>
                <a:gd name="adj" fmla="val 24879"/>
              </a:avLst>
            </a:prstGeom>
            <a:grp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ru-RU" sz="4400" b="1" dirty="0">
                  <a:solidFill>
                    <a:srgbClr val="FFC000">
                      <a:lumMod val="50000"/>
                    </a:srgbClr>
                  </a:solidFill>
                  <a:latin typeface="Arial Narrow" panose="020B0606020202030204" pitchFamily="34" charset="0"/>
                  <a:ea typeface="PT Sans" panose="020B0503020203020204" pitchFamily="34" charset="-52"/>
                </a:rPr>
                <a:t>24</a:t>
              </a:r>
              <a:endParaRPr lang="ru-RU" sz="4400" b="1" dirty="0">
                <a:solidFill>
                  <a:srgbClr val="FFC000">
                    <a:lumMod val="50000"/>
                  </a:srgbClr>
                </a:solidFill>
                <a:latin typeface="Arial Narrow" panose="020B0606020202030204" pitchFamily="34" charset="0"/>
                <a:ea typeface="PT Sans" panose="020B0503020203020204" pitchFamily="34" charset="-52"/>
              </a:endParaRPr>
            </a:p>
          </p:txBody>
        </p:sp>
        <p:sp>
          <p:nvSpPr>
            <p:cNvPr id="34" name="TextBox 33"/>
            <p:cNvSpPr txBox="1">
              <a:spLocks/>
            </p:cNvSpPr>
            <p:nvPr/>
          </p:nvSpPr>
          <p:spPr>
            <a:xfrm>
              <a:off x="631544" y="3716331"/>
              <a:ext cx="5730770" cy="1081692"/>
            </a:xfrm>
            <a:custGeom>
              <a:avLst/>
              <a:gdLst>
                <a:gd name="connsiteX0" fmla="*/ 0 w 5400000"/>
                <a:gd name="connsiteY0" fmla="*/ 0 h 1080000"/>
                <a:gd name="connsiteX1" fmla="*/ 5131307 w 5400000"/>
                <a:gd name="connsiteY1" fmla="*/ 0 h 1080000"/>
                <a:gd name="connsiteX2" fmla="*/ 5400000 w 5400000"/>
                <a:gd name="connsiteY2" fmla="*/ 540000 h 1080000"/>
                <a:gd name="connsiteX3" fmla="*/ 5131307 w 5400000"/>
                <a:gd name="connsiteY3" fmla="*/ 1080000 h 1080000"/>
                <a:gd name="connsiteX4" fmla="*/ 0 w 5400000"/>
                <a:gd name="connsiteY4" fmla="*/ 1080000 h 1080000"/>
                <a:gd name="connsiteX5" fmla="*/ 0 w 5400000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2417" h="1080000">
                  <a:moveTo>
                    <a:pt x="0" y="0"/>
                  </a:moveTo>
                  <a:lnTo>
                    <a:pt x="5633724" y="0"/>
                  </a:lnTo>
                  <a:lnTo>
                    <a:pt x="5902417" y="540000"/>
                  </a:lnTo>
                  <a:lnTo>
                    <a:pt x="5633724" y="1080000"/>
                  </a:lnTo>
                  <a:lnTo>
                    <a:pt x="502417" y="1080000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2150" dirty="0">
                  <a:solidFill>
                    <a:srgbClr val="FFC000">
                      <a:lumMod val="50000"/>
                    </a:srgbClr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Повышение качества и результативности организационных процессов в сфере имущественных и земельных отношений </a:t>
              </a: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63352" y="596107"/>
            <a:ext cx="9044742" cy="816669"/>
            <a:chOff x="266400" y="3362773"/>
            <a:chExt cx="8587231" cy="874268"/>
          </a:xfrm>
          <a:solidFill>
            <a:srgbClr val="00B0F0"/>
          </a:solidFill>
        </p:grpSpPr>
        <p:sp>
          <p:nvSpPr>
            <p:cNvPr id="22" name="TextBox 21"/>
            <p:cNvSpPr txBox="1">
              <a:spLocks/>
            </p:cNvSpPr>
            <p:nvPr/>
          </p:nvSpPr>
          <p:spPr>
            <a:xfrm>
              <a:off x="5667283" y="3389086"/>
              <a:ext cx="3186348" cy="847953"/>
            </a:xfrm>
            <a:custGeom>
              <a:avLst/>
              <a:gdLst>
                <a:gd name="connsiteX0" fmla="*/ 0 w 3204000"/>
                <a:gd name="connsiteY0" fmla="*/ 0 h 1080000"/>
                <a:gd name="connsiteX1" fmla="*/ 2935307 w 3204000"/>
                <a:gd name="connsiteY1" fmla="*/ 0 h 1080000"/>
                <a:gd name="connsiteX2" fmla="*/ 3204000 w 3204000"/>
                <a:gd name="connsiteY2" fmla="*/ 540000 h 1080000"/>
                <a:gd name="connsiteX3" fmla="*/ 2935307 w 3204000"/>
                <a:gd name="connsiteY3" fmla="*/ 1080000 h 1080000"/>
                <a:gd name="connsiteX4" fmla="*/ 0 w 3204000"/>
                <a:gd name="connsiteY4" fmla="*/ 1080000 h 1080000"/>
                <a:gd name="connsiteX5" fmla="*/ 268693 w 3204000"/>
                <a:gd name="connsiteY5" fmla="*/ 540000 h 1080000"/>
                <a:gd name="connsiteX6" fmla="*/ 0 w 3204000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204000 w 3508063"/>
                <a:gd name="connsiteY2" fmla="*/ 540000 h 1080000"/>
                <a:gd name="connsiteX3" fmla="*/ 3508063 w 3508063"/>
                <a:gd name="connsiteY3" fmla="*/ 1080000 h 1080000"/>
                <a:gd name="connsiteX4" fmla="*/ 0 w 3508063"/>
                <a:gd name="connsiteY4" fmla="*/ 1080000 h 1080000"/>
                <a:gd name="connsiteX5" fmla="*/ 268693 w 3508063"/>
                <a:gd name="connsiteY5" fmla="*/ 540000 h 1080000"/>
                <a:gd name="connsiteX6" fmla="*/ 0 w 3508063"/>
                <a:gd name="connsiteY6" fmla="*/ 0 h 1080000"/>
                <a:gd name="connsiteX0" fmla="*/ 0 w 3508063"/>
                <a:gd name="connsiteY0" fmla="*/ 0 h 1080000"/>
                <a:gd name="connsiteX1" fmla="*/ 2935307 w 3508063"/>
                <a:gd name="connsiteY1" fmla="*/ 0 h 1080000"/>
                <a:gd name="connsiteX2" fmla="*/ 3508063 w 3508063"/>
                <a:gd name="connsiteY2" fmla="*/ 1080000 h 1080000"/>
                <a:gd name="connsiteX3" fmla="*/ 0 w 3508063"/>
                <a:gd name="connsiteY3" fmla="*/ 1080000 h 1080000"/>
                <a:gd name="connsiteX4" fmla="*/ 268693 w 3508063"/>
                <a:gd name="connsiteY4" fmla="*/ 540000 h 1080000"/>
                <a:gd name="connsiteX5" fmla="*/ 0 w 3508063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  <a:gd name="connsiteX0" fmla="*/ 0 w 3528160"/>
                <a:gd name="connsiteY0" fmla="*/ 0 h 1080000"/>
                <a:gd name="connsiteX1" fmla="*/ 2935307 w 3528160"/>
                <a:gd name="connsiteY1" fmla="*/ 0 h 1080000"/>
                <a:gd name="connsiteX2" fmla="*/ 3528160 w 3528160"/>
                <a:gd name="connsiteY2" fmla="*/ 1080000 h 1080000"/>
                <a:gd name="connsiteX3" fmla="*/ 0 w 3528160"/>
                <a:gd name="connsiteY3" fmla="*/ 1080000 h 1080000"/>
                <a:gd name="connsiteX4" fmla="*/ 268693 w 3528160"/>
                <a:gd name="connsiteY4" fmla="*/ 540000 h 1080000"/>
                <a:gd name="connsiteX5" fmla="*/ 0 w 3528160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28160" h="1080000">
                  <a:moveTo>
                    <a:pt x="0" y="0"/>
                  </a:moveTo>
                  <a:lnTo>
                    <a:pt x="2935307" y="0"/>
                  </a:lnTo>
                  <a:lnTo>
                    <a:pt x="3528160" y="1080000"/>
                  </a:lnTo>
                  <a:lnTo>
                    <a:pt x="0" y="1080000"/>
                  </a:lnTo>
                  <a:lnTo>
                    <a:pt x="268693" y="54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36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prstClr val="white"/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новые </a:t>
              </a:r>
              <a:r>
                <a:rPr lang="ru-RU" sz="1600" cap="all" spc="100" dirty="0">
                  <a:solidFill>
                    <a:prstClr val="white"/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– 7</a:t>
              </a:r>
              <a:r>
                <a:rPr lang="ru-RU" sz="1600" cap="all" spc="100" dirty="0">
                  <a:solidFill>
                    <a:prstClr val="white"/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, запущено - 6</a:t>
              </a:r>
              <a:endParaRPr lang="ru-RU" sz="1600" cap="all" spc="100" dirty="0">
                <a:solidFill>
                  <a:prstClr val="white"/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  <a:p>
              <a:pPr defTabSz="755650" eaLnBrk="0" fontAlgn="base" hangingPunc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ru-RU" sz="1600" cap="all" spc="100" dirty="0">
                  <a:solidFill>
                    <a:prstClr val="white"/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реализовано – </a:t>
              </a:r>
              <a:r>
                <a:rPr lang="ru-RU" sz="1600" cap="all" spc="100" dirty="0">
                  <a:solidFill>
                    <a:prstClr val="white"/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13</a:t>
              </a:r>
              <a:endParaRPr lang="ru-RU" sz="1600" cap="all" spc="100" dirty="0">
                <a:solidFill>
                  <a:prstClr val="white"/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16315" y="3362773"/>
              <a:ext cx="2119334" cy="847954"/>
            </a:xfrm>
            <a:prstGeom prst="chevron">
              <a:avLst>
                <a:gd name="adj" fmla="val 24879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 anchor="ctr" anchorCtr="0">
              <a:noAutofit/>
            </a:bodyPr>
            <a:lstStyle/>
            <a:p>
              <a:pPr algn="r">
                <a:defRPr/>
              </a:pPr>
              <a:r>
                <a:rPr lang="ru-RU" sz="4400" b="1" dirty="0">
                  <a:solidFill>
                    <a:prstClr val="white"/>
                  </a:solidFill>
                  <a:latin typeface="Arial Narrow" panose="020B0606020202030204" pitchFamily="34" charset="0"/>
                  <a:ea typeface="PT Sans" panose="020B0503020203020204" pitchFamily="34" charset="-52"/>
                </a:rPr>
                <a:t>28</a:t>
              </a:r>
              <a:endParaRPr lang="ru-RU" sz="44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endParaRPr>
            </a:p>
          </p:txBody>
        </p:sp>
        <p:sp>
          <p:nvSpPr>
            <p:cNvPr id="35" name="TextBox 34"/>
            <p:cNvSpPr txBox="1">
              <a:spLocks/>
            </p:cNvSpPr>
            <p:nvPr/>
          </p:nvSpPr>
          <p:spPr>
            <a:xfrm>
              <a:off x="266400" y="3389086"/>
              <a:ext cx="3349915" cy="847955"/>
            </a:xfrm>
            <a:custGeom>
              <a:avLst/>
              <a:gdLst>
                <a:gd name="connsiteX0" fmla="*/ 0 w 5400000"/>
                <a:gd name="connsiteY0" fmla="*/ 0 h 1080000"/>
                <a:gd name="connsiteX1" fmla="*/ 5131307 w 5400000"/>
                <a:gd name="connsiteY1" fmla="*/ 0 h 1080000"/>
                <a:gd name="connsiteX2" fmla="*/ 5400000 w 5400000"/>
                <a:gd name="connsiteY2" fmla="*/ 540000 h 1080000"/>
                <a:gd name="connsiteX3" fmla="*/ 5131307 w 5400000"/>
                <a:gd name="connsiteY3" fmla="*/ 1080000 h 1080000"/>
                <a:gd name="connsiteX4" fmla="*/ 0 w 5400000"/>
                <a:gd name="connsiteY4" fmla="*/ 1080000 h 1080000"/>
                <a:gd name="connsiteX5" fmla="*/ 0 w 5400000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  <a:gd name="connsiteX0" fmla="*/ 0 w 5902417"/>
                <a:gd name="connsiteY0" fmla="*/ 0 h 1080000"/>
                <a:gd name="connsiteX1" fmla="*/ 5633724 w 5902417"/>
                <a:gd name="connsiteY1" fmla="*/ 0 h 1080000"/>
                <a:gd name="connsiteX2" fmla="*/ 5902417 w 5902417"/>
                <a:gd name="connsiteY2" fmla="*/ 540000 h 1080000"/>
                <a:gd name="connsiteX3" fmla="*/ 5633724 w 5902417"/>
                <a:gd name="connsiteY3" fmla="*/ 1080000 h 1080000"/>
                <a:gd name="connsiteX4" fmla="*/ 502417 w 5902417"/>
                <a:gd name="connsiteY4" fmla="*/ 1080000 h 1080000"/>
                <a:gd name="connsiteX5" fmla="*/ 0 w 5902417"/>
                <a:gd name="connsiteY5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2417" h="1080000">
                  <a:moveTo>
                    <a:pt x="0" y="0"/>
                  </a:moveTo>
                  <a:lnTo>
                    <a:pt x="5633724" y="0"/>
                  </a:lnTo>
                  <a:lnTo>
                    <a:pt x="5902417" y="540000"/>
                  </a:lnTo>
                  <a:lnTo>
                    <a:pt x="5633724" y="1080000"/>
                  </a:lnTo>
                  <a:lnTo>
                    <a:pt x="502417" y="108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720000" tIns="36000" rIns="360000" bIns="36000" rtlCol="0" anchor="ctr" anchorCtr="0">
              <a:noAutofit/>
            </a:bodyPr>
            <a:lstStyle/>
            <a:p>
              <a:pPr defTabSz="75565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2200" dirty="0">
                  <a:solidFill>
                    <a:prstClr val="white"/>
                  </a:solidFill>
                  <a:latin typeface="Arial Narrow" panose="020B0606020202030204" pitchFamily="34" charset="0"/>
                  <a:ea typeface="PT Sans Narrow" panose="020B0506020203020204" pitchFamily="34" charset="-52"/>
                </a:rPr>
                <a:t>Портфель проектов ДИЗО на 2019 год</a:t>
              </a:r>
              <a:endParaRPr lang="ru-RU" sz="2200" dirty="0">
                <a:solidFill>
                  <a:prstClr val="white"/>
                </a:solidFill>
                <a:latin typeface="Arial Narrow" panose="020B0606020202030204" pitchFamily="34" charset="0"/>
                <a:ea typeface="PT Sans Narrow" panose="020B0506020203020204" pitchFamily="34" charset="-52"/>
              </a:endParaRPr>
            </a:p>
          </p:txBody>
        </p:sp>
      </p:grpSp>
      <p:sp>
        <p:nvSpPr>
          <p:cNvPr id="36" name="TextBox 35"/>
          <p:cNvSpPr txBox="1">
            <a:spLocks/>
          </p:cNvSpPr>
          <p:nvPr/>
        </p:nvSpPr>
        <p:spPr>
          <a:xfrm>
            <a:off x="8832304" y="620688"/>
            <a:ext cx="3056890" cy="792088"/>
          </a:xfrm>
          <a:custGeom>
            <a:avLst/>
            <a:gdLst>
              <a:gd name="connsiteX0" fmla="*/ 0 w 5400000"/>
              <a:gd name="connsiteY0" fmla="*/ 0 h 1080000"/>
              <a:gd name="connsiteX1" fmla="*/ 5131307 w 5400000"/>
              <a:gd name="connsiteY1" fmla="*/ 0 h 1080000"/>
              <a:gd name="connsiteX2" fmla="*/ 5400000 w 5400000"/>
              <a:gd name="connsiteY2" fmla="*/ 540000 h 1080000"/>
              <a:gd name="connsiteX3" fmla="*/ 5131307 w 5400000"/>
              <a:gd name="connsiteY3" fmla="*/ 1080000 h 1080000"/>
              <a:gd name="connsiteX4" fmla="*/ 0 w 5400000"/>
              <a:gd name="connsiteY4" fmla="*/ 1080000 h 1080000"/>
              <a:gd name="connsiteX5" fmla="*/ 0 w 5400000"/>
              <a:gd name="connsiteY5" fmla="*/ 0 h 1080000"/>
              <a:gd name="connsiteX0" fmla="*/ 0 w 5902417"/>
              <a:gd name="connsiteY0" fmla="*/ 0 h 1080000"/>
              <a:gd name="connsiteX1" fmla="*/ 5633724 w 5902417"/>
              <a:gd name="connsiteY1" fmla="*/ 0 h 1080000"/>
              <a:gd name="connsiteX2" fmla="*/ 5902417 w 5902417"/>
              <a:gd name="connsiteY2" fmla="*/ 540000 h 1080000"/>
              <a:gd name="connsiteX3" fmla="*/ 5633724 w 5902417"/>
              <a:gd name="connsiteY3" fmla="*/ 1080000 h 1080000"/>
              <a:gd name="connsiteX4" fmla="*/ 502417 w 5902417"/>
              <a:gd name="connsiteY4" fmla="*/ 1080000 h 1080000"/>
              <a:gd name="connsiteX5" fmla="*/ 0 w 5902417"/>
              <a:gd name="connsiteY5" fmla="*/ 0 h 1080000"/>
              <a:gd name="connsiteX0" fmla="*/ 0 w 5902417"/>
              <a:gd name="connsiteY0" fmla="*/ 0 h 1080000"/>
              <a:gd name="connsiteX1" fmla="*/ 5633724 w 5902417"/>
              <a:gd name="connsiteY1" fmla="*/ 0 h 1080000"/>
              <a:gd name="connsiteX2" fmla="*/ 5902417 w 5902417"/>
              <a:gd name="connsiteY2" fmla="*/ 540000 h 1080000"/>
              <a:gd name="connsiteX3" fmla="*/ 5633724 w 5902417"/>
              <a:gd name="connsiteY3" fmla="*/ 1080000 h 1080000"/>
              <a:gd name="connsiteX4" fmla="*/ 502417 w 5902417"/>
              <a:gd name="connsiteY4" fmla="*/ 1080000 h 1080000"/>
              <a:gd name="connsiteX5" fmla="*/ 0 w 5902417"/>
              <a:gd name="connsiteY5" fmla="*/ 0 h 1080000"/>
              <a:gd name="connsiteX0" fmla="*/ 0 w 5902417"/>
              <a:gd name="connsiteY0" fmla="*/ 0 h 1080000"/>
              <a:gd name="connsiteX1" fmla="*/ 5633724 w 5902417"/>
              <a:gd name="connsiteY1" fmla="*/ 0 h 1080000"/>
              <a:gd name="connsiteX2" fmla="*/ 5902417 w 5902417"/>
              <a:gd name="connsiteY2" fmla="*/ 540000 h 1080000"/>
              <a:gd name="connsiteX3" fmla="*/ 5633724 w 5902417"/>
              <a:gd name="connsiteY3" fmla="*/ 1080000 h 1080000"/>
              <a:gd name="connsiteX4" fmla="*/ 938711 w 5902417"/>
              <a:gd name="connsiteY4" fmla="*/ 1080000 h 1080000"/>
              <a:gd name="connsiteX5" fmla="*/ 0 w 5902417"/>
              <a:gd name="connsiteY5" fmla="*/ 0 h 1080000"/>
              <a:gd name="connsiteX0" fmla="*/ 0 w 5902417"/>
              <a:gd name="connsiteY0" fmla="*/ 0 h 1080000"/>
              <a:gd name="connsiteX1" fmla="*/ 5633724 w 5902417"/>
              <a:gd name="connsiteY1" fmla="*/ 0 h 1080000"/>
              <a:gd name="connsiteX2" fmla="*/ 5902417 w 5902417"/>
              <a:gd name="connsiteY2" fmla="*/ 540000 h 1080000"/>
              <a:gd name="connsiteX3" fmla="*/ 5633724 w 5902417"/>
              <a:gd name="connsiteY3" fmla="*/ 1080000 h 1080000"/>
              <a:gd name="connsiteX4" fmla="*/ 1117195 w 5902417"/>
              <a:gd name="connsiteY4" fmla="*/ 1080000 h 1080000"/>
              <a:gd name="connsiteX5" fmla="*/ 0 w 5902417"/>
              <a:gd name="connsiteY5" fmla="*/ 0 h 1080000"/>
              <a:gd name="connsiteX0" fmla="*/ 0 w 6100732"/>
              <a:gd name="connsiteY0" fmla="*/ 0 h 1080000"/>
              <a:gd name="connsiteX1" fmla="*/ 5832039 w 6100732"/>
              <a:gd name="connsiteY1" fmla="*/ 0 h 1080000"/>
              <a:gd name="connsiteX2" fmla="*/ 6100732 w 6100732"/>
              <a:gd name="connsiteY2" fmla="*/ 540000 h 1080000"/>
              <a:gd name="connsiteX3" fmla="*/ 5832039 w 6100732"/>
              <a:gd name="connsiteY3" fmla="*/ 1080000 h 1080000"/>
              <a:gd name="connsiteX4" fmla="*/ 1315510 w 6100732"/>
              <a:gd name="connsiteY4" fmla="*/ 1080000 h 1080000"/>
              <a:gd name="connsiteX5" fmla="*/ 0 w 6100732"/>
              <a:gd name="connsiteY5" fmla="*/ 0 h 1080000"/>
              <a:gd name="connsiteX0" fmla="*/ 0 w 6100732"/>
              <a:gd name="connsiteY0" fmla="*/ 0 h 1080000"/>
              <a:gd name="connsiteX1" fmla="*/ 5832039 w 6100732"/>
              <a:gd name="connsiteY1" fmla="*/ 0 h 1080000"/>
              <a:gd name="connsiteX2" fmla="*/ 6100732 w 6100732"/>
              <a:gd name="connsiteY2" fmla="*/ 540000 h 1080000"/>
              <a:gd name="connsiteX3" fmla="*/ 5832039 w 6100732"/>
              <a:gd name="connsiteY3" fmla="*/ 1080000 h 1080000"/>
              <a:gd name="connsiteX4" fmla="*/ 1414669 w 6100732"/>
              <a:gd name="connsiteY4" fmla="*/ 1060848 h 1080000"/>
              <a:gd name="connsiteX5" fmla="*/ 0 w 6100732"/>
              <a:gd name="connsiteY5" fmla="*/ 0 h 1080000"/>
              <a:gd name="connsiteX0" fmla="*/ 0 w 6378371"/>
              <a:gd name="connsiteY0" fmla="*/ 0 h 1080000"/>
              <a:gd name="connsiteX1" fmla="*/ 5832039 w 6378371"/>
              <a:gd name="connsiteY1" fmla="*/ 0 h 1080000"/>
              <a:gd name="connsiteX2" fmla="*/ 6378371 w 6378371"/>
              <a:gd name="connsiteY2" fmla="*/ 549576 h 1080000"/>
              <a:gd name="connsiteX3" fmla="*/ 5832039 w 6378371"/>
              <a:gd name="connsiteY3" fmla="*/ 1080000 h 1080000"/>
              <a:gd name="connsiteX4" fmla="*/ 1414669 w 6378371"/>
              <a:gd name="connsiteY4" fmla="*/ 1060848 h 1080000"/>
              <a:gd name="connsiteX5" fmla="*/ 0 w 6378371"/>
              <a:gd name="connsiteY5" fmla="*/ 0 h 1080000"/>
              <a:gd name="connsiteX0" fmla="*/ 0 w 6378371"/>
              <a:gd name="connsiteY0" fmla="*/ 0 h 1080000"/>
              <a:gd name="connsiteX1" fmla="*/ 5832039 w 6378371"/>
              <a:gd name="connsiteY1" fmla="*/ 0 h 1080000"/>
              <a:gd name="connsiteX2" fmla="*/ 6378371 w 6378371"/>
              <a:gd name="connsiteY2" fmla="*/ 549576 h 1080000"/>
              <a:gd name="connsiteX3" fmla="*/ 5832039 w 6378371"/>
              <a:gd name="connsiteY3" fmla="*/ 1080000 h 1080000"/>
              <a:gd name="connsiteX4" fmla="*/ 1434500 w 6378371"/>
              <a:gd name="connsiteY4" fmla="*/ 1080000 h 1080000"/>
              <a:gd name="connsiteX5" fmla="*/ 0 w 6378371"/>
              <a:gd name="connsiteY5" fmla="*/ 0 h 1080000"/>
              <a:gd name="connsiteX0" fmla="*/ 0 w 6378371"/>
              <a:gd name="connsiteY0" fmla="*/ 0 h 1080000"/>
              <a:gd name="connsiteX1" fmla="*/ 5832039 w 6378371"/>
              <a:gd name="connsiteY1" fmla="*/ 0 h 1080000"/>
              <a:gd name="connsiteX2" fmla="*/ 6378371 w 6378371"/>
              <a:gd name="connsiteY2" fmla="*/ 549576 h 1080000"/>
              <a:gd name="connsiteX3" fmla="*/ 5832039 w 6378371"/>
              <a:gd name="connsiteY3" fmla="*/ 1080000 h 1080000"/>
              <a:gd name="connsiteX4" fmla="*/ 1375005 w 6378371"/>
              <a:gd name="connsiteY4" fmla="*/ 1080000 h 1080000"/>
              <a:gd name="connsiteX5" fmla="*/ 0 w 6378371"/>
              <a:gd name="connsiteY5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8371" h="1080000">
                <a:moveTo>
                  <a:pt x="0" y="0"/>
                </a:moveTo>
                <a:lnTo>
                  <a:pt x="5832039" y="0"/>
                </a:lnTo>
                <a:lnTo>
                  <a:pt x="6378371" y="549576"/>
                </a:lnTo>
                <a:lnTo>
                  <a:pt x="5832039" y="1080000"/>
                </a:lnTo>
                <a:lnTo>
                  <a:pt x="1375005" y="108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612000" tIns="36000" rIns="144000" bIns="36000" rtlCol="0" anchor="ctr" anchorCtr="0">
            <a:noAutofit/>
          </a:bodyPr>
          <a:lstStyle/>
          <a:p>
            <a:pPr defTabSz="75565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endParaRPr lang="ru-RU" sz="2200" b="1" dirty="0">
              <a:solidFill>
                <a:prstClr val="white"/>
              </a:solidFill>
              <a:latin typeface="Arial Narrow" panose="020B0606020202030204" pitchFamily="34" charset="0"/>
              <a:ea typeface="PT Sans" panose="020B0503020203020204" pitchFamily="34" charset="-52"/>
            </a:endParaRPr>
          </a:p>
          <a:p>
            <a:pPr defTabSz="75565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22</a:t>
            </a:r>
            <a:r>
              <a:rPr lang="ru-RU" sz="2000" cap="all" spc="100" dirty="0">
                <a:solidFill>
                  <a:prstClr val="white"/>
                </a:solidFill>
                <a:latin typeface="Arial Narrow" panose="020B0606020202030204" pitchFamily="34" charset="0"/>
                <a:ea typeface="PT Sans Narrow" panose="020B0506020203020204" pitchFamily="34" charset="-52"/>
              </a:rPr>
              <a:t> Бережливых,</a:t>
            </a:r>
          </a:p>
          <a:p>
            <a:pPr defTabSz="75565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cap="all" spc="100" dirty="0">
                <a:solidFill>
                  <a:prstClr val="white"/>
                </a:solidFill>
                <a:latin typeface="Arial Narrow" panose="020B0606020202030204" pitchFamily="34" charset="0"/>
                <a:ea typeface="PT Sans Narrow" panose="020B0506020203020204" pitchFamily="34" charset="-52"/>
              </a:rPr>
              <a:t>реализовано </a:t>
            </a:r>
            <a:r>
              <a:rPr lang="ru-RU" sz="2200" cap="all" spc="100" dirty="0">
                <a:solidFill>
                  <a:prstClr val="white"/>
                </a:solidFill>
                <a:latin typeface="Arial Narrow" panose="020B0606020202030204" pitchFamily="34" charset="0"/>
                <a:ea typeface="PT Sans Narrow" panose="020B0506020203020204" pitchFamily="34" charset="-52"/>
              </a:rPr>
              <a:t>– </a:t>
            </a:r>
            <a:r>
              <a:rPr lang="ru-RU" sz="2200" cap="all" spc="100" dirty="0">
                <a:solidFill>
                  <a:prstClr val="white"/>
                </a:solidFill>
                <a:latin typeface="Arial Narrow" panose="020B0606020202030204" pitchFamily="34" charset="0"/>
                <a:ea typeface="PT Sans Narrow" panose="020B0506020203020204" pitchFamily="34" charset="-52"/>
              </a:rPr>
              <a:t>13</a:t>
            </a:r>
            <a:endParaRPr lang="ru-RU" sz="2200" cap="all" spc="100" dirty="0">
              <a:solidFill>
                <a:prstClr val="white"/>
              </a:solidFill>
              <a:latin typeface="Arial Narrow" panose="020B0606020202030204" pitchFamily="34" charset="0"/>
              <a:ea typeface="PT Sans Narrow" panose="020B0506020203020204" pitchFamily="34" charset="-52"/>
            </a:endParaRPr>
          </a:p>
          <a:p>
            <a:pPr defTabSz="75565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endParaRPr lang="ru-RU" sz="2200" dirty="0">
              <a:solidFill>
                <a:prstClr val="white"/>
              </a:solidFill>
              <a:latin typeface="Arial Narrow" panose="020B0606020202030204" pitchFamily="34" charset="0"/>
              <a:ea typeface="PT Sans Narrow" panose="020B0506020203020204" pitchFamily="34" charset="-52"/>
            </a:endParaRPr>
          </a:p>
        </p:txBody>
      </p:sp>
      <p:sp>
        <p:nvSpPr>
          <p:cNvPr id="41" name="Плюс 40"/>
          <p:cNvSpPr/>
          <p:nvPr/>
        </p:nvSpPr>
        <p:spPr>
          <a:xfrm>
            <a:off x="8760296" y="692696"/>
            <a:ext cx="619029" cy="673768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6791"/>
            <a:ext cx="3025539" cy="5301209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551384" y="1556792"/>
            <a:ext cx="1421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50</a:t>
            </a:r>
            <a:endParaRPr lang="ru-RU" sz="6000" b="1" dirty="0">
              <a:solidFill>
                <a:prstClr val="white"/>
              </a:solidFill>
              <a:latin typeface="Arial Narrow" panose="020B0606020202030204" pitchFamily="34" charset="0"/>
              <a:ea typeface="PT Sans" panose="020B0503020203020204" pitchFamily="34" charset="-5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1344" y="227687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проектов</a:t>
            </a:r>
            <a:endParaRPr lang="ru-RU" sz="3600" b="1" dirty="0">
              <a:solidFill>
                <a:prstClr val="white"/>
              </a:solidFill>
              <a:latin typeface="Arial Narrow" panose="020B0606020202030204" pitchFamily="34" charset="0"/>
              <a:ea typeface="PT Sans" panose="020B0503020203020204" pitchFamily="34" charset="-5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7368" y="2852936"/>
            <a:ext cx="17761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26</a:t>
            </a:r>
            <a:endParaRPr lang="ru-RU" sz="6000" b="1" dirty="0">
              <a:solidFill>
                <a:prstClr val="white"/>
              </a:solidFill>
              <a:latin typeface="Arial Narrow" panose="020B0606020202030204" pitchFamily="34" charset="0"/>
              <a:ea typeface="PT Sans" panose="020B0503020203020204" pitchFamily="34" charset="-5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9336" y="350100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реализованы</a:t>
            </a:r>
            <a:r>
              <a:rPr lang="ru-RU" sz="36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,</a:t>
            </a:r>
            <a:endParaRPr lang="ru-RU" sz="3600" b="1" dirty="0">
              <a:solidFill>
                <a:prstClr val="white"/>
              </a:solidFill>
              <a:latin typeface="Arial Narrow" panose="020B0606020202030204" pitchFamily="34" charset="0"/>
              <a:ea typeface="PT Sans" panose="020B0503020203020204" pitchFamily="34" charset="-5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328" y="4173949"/>
            <a:ext cx="28690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в </a:t>
            </a:r>
            <a:r>
              <a:rPr lang="ru-RU" sz="2000" b="1" dirty="0" err="1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т.ч</a:t>
            </a:r>
            <a:r>
              <a:rPr lang="ru-RU" sz="2000" b="1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. ОСНОВНЫХ-13,</a:t>
            </a:r>
          </a:p>
          <a:p>
            <a:r>
              <a:rPr lang="ru-RU" sz="1600" b="1" u="sng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из них по уровню сложности</a:t>
            </a:r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:</a:t>
            </a:r>
          </a:p>
          <a:p>
            <a:endParaRPr lang="ru-RU" sz="800" dirty="0">
              <a:solidFill>
                <a:prstClr val="white"/>
              </a:solidFill>
              <a:latin typeface="Arial Narrow" panose="020B0606020202030204" pitchFamily="34" charset="0"/>
              <a:ea typeface="PT Sans" panose="020B0503020203020204" pitchFamily="34" charset="-52"/>
            </a:endParaRPr>
          </a:p>
          <a:p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30,8 % - высокий;</a:t>
            </a:r>
          </a:p>
          <a:p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53,8 % - выше среднего;</a:t>
            </a:r>
          </a:p>
          <a:p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15,4 % - средний 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407368" y="2924944"/>
            <a:ext cx="187220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19335" y="5761037"/>
            <a:ext cx="295353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по </a:t>
            </a:r>
            <a:r>
              <a:rPr lang="ru-RU" sz="1600" b="1" u="sng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типу:</a:t>
            </a:r>
          </a:p>
          <a:p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92,3 % - организационный;</a:t>
            </a:r>
          </a:p>
          <a:p>
            <a:r>
              <a:rPr lang="ru-RU" dirty="0">
                <a:solidFill>
                  <a:prstClr val="white"/>
                </a:solidFill>
                <a:latin typeface="Arial Narrow" panose="020B0606020202030204" pitchFamily="34" charset="0"/>
                <a:ea typeface="PT Sans" panose="020B0503020203020204" pitchFamily="34" charset="-52"/>
              </a:rPr>
              <a:t>7,7 % - социальный</a:t>
            </a:r>
            <a:endParaRPr lang="ru-RU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8463" y="710258"/>
            <a:ext cx="1303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white"/>
                </a:solidFill>
                <a:latin typeface="Arial Narrow" panose="020B0606020202030204" pitchFamily="34" charset="0"/>
              </a:rPr>
              <a:t>ОСНОВНЫЕ </a:t>
            </a:r>
          </a:p>
          <a:p>
            <a:r>
              <a:rPr lang="ru-RU" sz="1600" b="1" dirty="0">
                <a:solidFill>
                  <a:prstClr val="white"/>
                </a:solidFill>
                <a:latin typeface="Arial Narrow" panose="020B0606020202030204" pitchFamily="34" charset="0"/>
              </a:rPr>
              <a:t>ПРОЕКТЫ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8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Широкоэкранный</PresentationFormat>
  <Paragraphs>45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PT Sans</vt:lpstr>
      <vt:lpstr>PT Sans Narrow</vt:lpstr>
      <vt:lpstr>Тема Office</vt:lpstr>
      <vt:lpstr>1_Тема Office</vt:lpstr>
      <vt:lpstr>Презентация PowerPoint</vt:lpstr>
    </vt:vector>
  </TitlesOfParts>
  <Company>Департамент имущественных и земельных отношений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Клименко Ирина Николаевна</dc:creator>
  <cp:lastModifiedBy>Клименко Ирина Николаевна</cp:lastModifiedBy>
  <cp:revision>1</cp:revision>
  <dcterms:created xsi:type="dcterms:W3CDTF">2020-02-27T13:11:13Z</dcterms:created>
  <dcterms:modified xsi:type="dcterms:W3CDTF">2020-02-27T13:11:32Z</dcterms:modified>
</cp:coreProperties>
</file>